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506020203020204" pitchFamily="34" charset="0"/>
      <p:regular r:id="rId16"/>
      <p:bold r:id="rId17"/>
    </p:embeddedFont>
    <p:embeddedFont>
      <p:font typeface="Roboto" panose="02000000000000000000" pitchFamily="2" charset="0"/>
      <p:regular r:id="rId18"/>
      <p:bold r:id="rId19"/>
      <p:italic r:id="rId20"/>
      <p:boldItalic r:id="rId21"/>
    </p:embeddedFont>
    <p:embeddedFont>
      <p:font typeface="Work Sans"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301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390e7c1ade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390e7c1ad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3905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5237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81441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9717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8"/>
          <p:cNvSpPr txBox="1">
            <a:spLocks noGrp="1"/>
          </p:cNvSpPr>
          <p:nvPr>
            <p:ph type="title"/>
          </p:nvPr>
        </p:nvSpPr>
        <p:spPr>
          <a:xfrm>
            <a:off x="432000" y="449725"/>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ct val="61111"/>
              <a:buFont typeface="Arial"/>
              <a:buNone/>
            </a:pPr>
            <a:r>
              <a:rPr lang="en" sz="1800" b="1" dirty="0"/>
              <a:t>Statistical Review and A/B Testing for TikTok Project</a:t>
            </a:r>
            <a:endParaRPr sz="1800" b="1" u="sng" dirty="0"/>
          </a:p>
          <a:p>
            <a:pPr marL="0" lvl="0" indent="0" algn="ctr" rtl="0">
              <a:spcBef>
                <a:spcPts val="0"/>
              </a:spcBef>
              <a:spcAft>
                <a:spcPts val="0"/>
              </a:spcAft>
              <a:buNone/>
            </a:pPr>
            <a:endParaRPr dirty="0"/>
          </a:p>
        </p:txBody>
      </p:sp>
      <p:sp>
        <p:nvSpPr>
          <p:cNvPr id="156" name="Google Shape;156;p8"/>
          <p:cNvSpPr txBox="1"/>
          <p:nvPr/>
        </p:nvSpPr>
        <p:spPr>
          <a:xfrm>
            <a:off x="2056950" y="1477750"/>
            <a:ext cx="5540100" cy="47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for videos from verified and not verified users needs to be analyzed to determined whether a statistically significant difference exists. </a:t>
            </a:r>
            <a:endParaRPr sz="1200" dirty="0">
              <a:solidFill>
                <a:srgbClr val="3A5D9C"/>
              </a:solidFill>
              <a:latin typeface="Google Sans"/>
              <a:ea typeface="Google Sans"/>
              <a:cs typeface="Google Sans"/>
              <a:sym typeface="Google Sans"/>
            </a:endParaRPr>
          </a:p>
          <a:p>
            <a:pPr marL="0" lvl="0" indent="0" algn="l" rtl="0">
              <a:spcBef>
                <a:spcPts val="35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endParaRPr sz="1300" dirty="0">
              <a:solidFill>
                <a:srgbClr val="666666"/>
              </a:solidFill>
              <a:latin typeface="Roboto"/>
              <a:ea typeface="Roboto"/>
              <a:cs typeface="Roboto"/>
              <a:sym typeface="Roboto"/>
            </a:endParaRPr>
          </a:p>
          <a:p>
            <a:pPr marL="0" lvl="0" indent="0" algn="l" rtl="0">
              <a:spcBef>
                <a:spcPts val="0"/>
              </a:spcBef>
              <a:spcAft>
                <a:spcPts val="0"/>
              </a:spcAft>
              <a:buNone/>
            </a:pPr>
            <a:r>
              <a:rPr lang="en" sz="1300" dirty="0">
                <a:solidFill>
                  <a:srgbClr val="666666"/>
                </a:solidFill>
                <a:latin typeface="Roboto"/>
                <a:ea typeface="Roboto"/>
                <a:cs typeface="Roboto"/>
                <a:sym typeface="Roboto"/>
              </a:rPr>
              <a:t> </a:t>
            </a:r>
            <a:endParaRPr sz="1300" dirty="0">
              <a:solidFill>
                <a:srgbClr val="666666"/>
              </a:solidFill>
              <a:latin typeface="Roboto"/>
              <a:ea typeface="Roboto"/>
              <a:cs typeface="Roboto"/>
              <a:sym typeface="Roboto"/>
            </a:endParaRPr>
          </a:p>
        </p:txBody>
      </p:sp>
      <p:sp>
        <p:nvSpPr>
          <p:cNvPr id="157" name="Google Shape;157;p8"/>
          <p:cNvSpPr txBox="1"/>
          <p:nvPr/>
        </p:nvSpPr>
        <p:spPr>
          <a:xfrm>
            <a:off x="2056950" y="2497525"/>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2"/>
                </a:solidFill>
                <a:latin typeface="Google Sans"/>
                <a:ea typeface="Google Sans"/>
                <a:cs typeface="Google Sans"/>
                <a:sym typeface="Google Sans"/>
              </a:rPr>
              <a:t>Tiktok user videos posted by not verified accounts have a higher average view count than those from verified accounts</a:t>
            </a:r>
            <a:r>
              <a:rPr lang="en" sz="1200" dirty="0">
                <a:solidFill>
                  <a:schemeClr val="accent2"/>
                </a:solidFill>
                <a:highlight>
                  <a:srgbClr val="FFFFFF"/>
                </a:highlight>
                <a:latin typeface="Google Sans"/>
                <a:ea typeface="Google Sans"/>
                <a:cs typeface="Google Sans"/>
                <a:sym typeface="Google Sans"/>
              </a:rPr>
              <a:t>.  </a:t>
            </a:r>
            <a:r>
              <a:rPr lang="en" sz="1200">
                <a:solidFill>
                  <a:schemeClr val="accent2"/>
                </a:solidFill>
                <a:highlight>
                  <a:srgbClr val="FFFFFF"/>
                </a:highlight>
                <a:latin typeface="Google Sans"/>
                <a:ea typeface="Google Sans"/>
                <a:cs typeface="Google Sans"/>
                <a:sym typeface="Google Sans"/>
              </a:rPr>
              <a:t>We want to evaluate if this difference is statistically significant or due to chance. </a:t>
            </a:r>
            <a:endParaRPr sz="1200" dirty="0">
              <a:solidFill>
                <a:schemeClr val="accent2"/>
              </a:solidFill>
              <a:latin typeface="Google Sans"/>
              <a:ea typeface="Google Sans"/>
              <a:cs typeface="Google Sans"/>
              <a:sym typeface="Google Sans"/>
            </a:endParaRPr>
          </a:p>
        </p:txBody>
      </p:sp>
      <p:sp>
        <p:nvSpPr>
          <p:cNvPr id="158" name="Google Shape;158;p8"/>
          <p:cNvSpPr txBox="1"/>
          <p:nvPr/>
        </p:nvSpPr>
        <p:spPr>
          <a:xfrm>
            <a:off x="2056950" y="3481150"/>
            <a:ext cx="5540100" cy="64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2"/>
                </a:solidFill>
                <a:latin typeface="Google Sans"/>
                <a:ea typeface="Google Sans"/>
                <a:cs typeface="Google Sans"/>
                <a:sym typeface="Google Sans"/>
              </a:rPr>
              <a:t>The TikTok team ran an A/B test to analyze the relationship between view counts for videos posted by verfified users and videos posted by not verfied users.   The test showed a statiscally significant difference in view count</a:t>
            </a:r>
            <a:r>
              <a:rPr lang="en" sz="1200" dirty="0">
                <a:solidFill>
                  <a:schemeClr val="dk1"/>
                </a:solidFill>
                <a:latin typeface="Google Sans"/>
                <a:ea typeface="Google Sans"/>
                <a:cs typeface="Google Sans"/>
                <a:sym typeface="Google Sans"/>
              </a:rPr>
              <a:t>. </a:t>
            </a:r>
            <a:endParaRPr sz="1200" dirty="0">
              <a:solidFill>
                <a:schemeClr val="accent2"/>
              </a:solidFill>
              <a:latin typeface="Google Sans"/>
              <a:ea typeface="Google Sans"/>
              <a:cs typeface="Google Sans"/>
              <a:sym typeface="Google Sans"/>
            </a:endParaRPr>
          </a:p>
        </p:txBody>
      </p:sp>
      <p:sp>
        <p:nvSpPr>
          <p:cNvPr id="159" name="Google Shape;159;p8"/>
          <p:cNvSpPr txBox="1"/>
          <p:nvPr/>
        </p:nvSpPr>
        <p:spPr>
          <a:xfrm>
            <a:off x="323000" y="4771350"/>
            <a:ext cx="7274100" cy="249296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200" b="1" dirty="0">
                <a:solidFill>
                  <a:schemeClr val="dk1"/>
                </a:solidFill>
                <a:latin typeface="Google Sans"/>
                <a:ea typeface="Google Sans"/>
                <a:cs typeface="Google Sans"/>
                <a:sym typeface="Google Sans"/>
              </a:rPr>
              <a:t>Steps conducted in the A/B test</a:t>
            </a:r>
            <a:endParaRPr sz="1200" b="1" dirty="0">
              <a:solidFill>
                <a:schemeClr val="dk1"/>
              </a:solidFill>
              <a:latin typeface="Google Sans"/>
              <a:ea typeface="Google Sans"/>
              <a:cs typeface="Google Sans"/>
              <a:sym typeface="Google Sans"/>
            </a:endParaRPr>
          </a:p>
          <a:p>
            <a:pPr marL="457200" lvl="0" indent="-298450" algn="l" rtl="0">
              <a:lnSpc>
                <a:spcPct val="100000"/>
              </a:lnSpc>
              <a:spcBef>
                <a:spcPts val="1000"/>
              </a:spcBef>
              <a:spcAft>
                <a:spcPts val="0"/>
              </a:spcAft>
              <a:buClr>
                <a:schemeClr val="dk1"/>
              </a:buClr>
              <a:buSzPts val="1100"/>
              <a:buFont typeface="Google Sans"/>
              <a:buAutoNum type="arabicPeriod"/>
            </a:pPr>
            <a:r>
              <a:rPr lang="en" sz="1100" dirty="0">
                <a:solidFill>
                  <a:schemeClr val="dk1"/>
                </a:solidFill>
                <a:highlight>
                  <a:srgbClr val="FFFFFF"/>
                </a:highlight>
                <a:latin typeface="Google Sans"/>
                <a:ea typeface="Google Sans"/>
                <a:cs typeface="Google Sans"/>
                <a:sym typeface="Google Sans"/>
              </a:rPr>
              <a:t>Collected sample data from an experiment in which videos are randomly selected and divided into two groups:</a:t>
            </a:r>
            <a:endParaRPr sz="1100" dirty="0">
              <a:solidFill>
                <a:schemeClr val="dk1"/>
              </a:solidFill>
              <a:highlight>
                <a:srgbClr val="FFFFFF"/>
              </a:highlight>
              <a:latin typeface="Google Sans"/>
              <a:ea typeface="Google Sans"/>
              <a:cs typeface="Google Sans"/>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100" dirty="0">
                <a:solidFill>
                  <a:schemeClr val="dk1"/>
                </a:solidFill>
                <a:highlight>
                  <a:srgbClr val="FFFFFF"/>
                </a:highlight>
                <a:latin typeface="Google Sans"/>
                <a:ea typeface="Google Sans"/>
                <a:cs typeface="Google Sans"/>
                <a:sym typeface="Google Sans"/>
              </a:rPr>
              <a:t>Videos posted by verfified users.</a:t>
            </a:r>
            <a:endParaRPr sz="1100" dirty="0">
              <a:solidFill>
                <a:schemeClr val="dk1"/>
              </a:solidFill>
              <a:highlight>
                <a:srgbClr val="FFFFFF"/>
              </a:highlight>
              <a:latin typeface="Google Sans"/>
              <a:ea typeface="Google Sans"/>
              <a:cs typeface="Google Sans"/>
              <a:sym typeface="Google Sans"/>
            </a:endParaRPr>
          </a:p>
          <a:p>
            <a:pPr marL="914400" lvl="1" indent="-298450" algn="l" rtl="0">
              <a:lnSpc>
                <a:spcPct val="100000"/>
              </a:lnSpc>
              <a:spcBef>
                <a:spcPts val="1000"/>
              </a:spcBef>
              <a:spcAft>
                <a:spcPts val="0"/>
              </a:spcAft>
              <a:buClr>
                <a:schemeClr val="dk1"/>
              </a:buClr>
              <a:buSzPts val="1100"/>
              <a:buFont typeface="Google Sans"/>
              <a:buAutoNum type="alphaLcPeriod"/>
            </a:pPr>
            <a:r>
              <a:rPr lang="en" sz="1100" dirty="0">
                <a:solidFill>
                  <a:schemeClr val="dk1"/>
                </a:solidFill>
                <a:highlight>
                  <a:srgbClr val="FFFFFF"/>
                </a:highlight>
                <a:latin typeface="Google Sans"/>
                <a:ea typeface="Google Sans"/>
                <a:cs typeface="Google Sans"/>
                <a:sym typeface="Google Sans"/>
              </a:rPr>
              <a:t>Videos posted by not verified users.</a:t>
            </a:r>
            <a:endParaRPr sz="1100" dirty="0">
              <a:solidFill>
                <a:schemeClr val="dk1"/>
              </a:solidFill>
              <a:highlight>
                <a:srgbClr val="FFFFFF"/>
              </a:highlight>
              <a:latin typeface="Google Sans"/>
              <a:ea typeface="Google Sans"/>
              <a:cs typeface="Google Sans"/>
              <a:sym typeface="Google Sans"/>
            </a:endParaRPr>
          </a:p>
          <a:p>
            <a:pPr marL="457200" lvl="0" indent="-298450" algn="l" rtl="0">
              <a:lnSpc>
                <a:spcPct val="100000"/>
              </a:lnSpc>
              <a:spcBef>
                <a:spcPts val="1000"/>
              </a:spcBef>
              <a:spcAft>
                <a:spcPts val="0"/>
              </a:spcAft>
              <a:buClr>
                <a:schemeClr val="dk1"/>
              </a:buClr>
              <a:buSzPts val="1100"/>
              <a:buFont typeface="Google Sans"/>
              <a:buAutoNum type="arabicPeriod"/>
            </a:pPr>
            <a:r>
              <a:rPr lang="en" sz="1100" dirty="0">
                <a:solidFill>
                  <a:schemeClr val="dk1"/>
                </a:solidFill>
                <a:highlight>
                  <a:srgbClr val="FFFFFF"/>
                </a:highlight>
                <a:latin typeface="Google Sans"/>
                <a:ea typeface="Google Sans"/>
                <a:cs typeface="Google Sans"/>
                <a:sym typeface="Google Sans"/>
              </a:rPr>
              <a:t>Computed descriptive statistics to better underst</a:t>
            </a:r>
            <a:r>
              <a:rPr lang="en-US" sz="1100" dirty="0">
                <a:solidFill>
                  <a:schemeClr val="dk1"/>
                </a:solidFill>
                <a:highlight>
                  <a:srgbClr val="FFFFFF"/>
                </a:highlight>
                <a:latin typeface="Google Sans"/>
                <a:ea typeface="Google Sans"/>
                <a:cs typeface="Google Sans"/>
                <a:sym typeface="Google Sans"/>
              </a:rPr>
              <a:t>an</a:t>
            </a:r>
            <a:r>
              <a:rPr lang="en" sz="1100" dirty="0">
                <a:solidFill>
                  <a:schemeClr val="dk1"/>
                </a:solidFill>
                <a:highlight>
                  <a:srgbClr val="FFFFFF"/>
                </a:highlight>
                <a:latin typeface="Google Sans"/>
                <a:ea typeface="Google Sans"/>
                <a:cs typeface="Google Sans"/>
                <a:sym typeface="Google Sans"/>
              </a:rPr>
              <a:t>d the data ,  its limitations and any associated preparation work required before the analysis. </a:t>
            </a:r>
            <a:endParaRPr sz="1100" dirty="0">
              <a:solidFill>
                <a:schemeClr val="dk1"/>
              </a:solidFill>
              <a:highlight>
                <a:srgbClr val="FFFFFF"/>
              </a:highlight>
              <a:latin typeface="Google Sans"/>
              <a:ea typeface="Google Sans"/>
              <a:cs typeface="Google Sans"/>
              <a:sym typeface="Google Sans"/>
            </a:endParaRPr>
          </a:p>
          <a:p>
            <a:pPr marL="457200" lvl="0" indent="-298450" algn="l" rtl="0">
              <a:lnSpc>
                <a:spcPct val="100000"/>
              </a:lnSpc>
              <a:spcBef>
                <a:spcPts val="1000"/>
              </a:spcBef>
              <a:spcAft>
                <a:spcPts val="1000"/>
              </a:spcAft>
              <a:buClr>
                <a:schemeClr val="dk1"/>
              </a:buClr>
              <a:buSzPts val="1100"/>
              <a:buFont typeface="Google Sans"/>
              <a:buAutoNum type="arabicPeriod"/>
            </a:pPr>
            <a:r>
              <a:rPr lang="en" sz="1100" dirty="0">
                <a:solidFill>
                  <a:schemeClr val="dk1"/>
                </a:solidFill>
                <a:latin typeface="Google Sans"/>
                <a:ea typeface="Google Sans"/>
                <a:cs typeface="Google Sans"/>
                <a:sym typeface="Google Sans"/>
              </a:rPr>
              <a:t>Conducted a two-sample t-test to determine if there is a statistically significant difference in average video view count . </a:t>
            </a:r>
            <a:endParaRPr sz="1100" dirty="0">
              <a:solidFill>
                <a:schemeClr val="dk1"/>
              </a:solidFill>
              <a:latin typeface="Google Sans"/>
              <a:ea typeface="Google Sans"/>
              <a:cs typeface="Google Sans"/>
              <a:sym typeface="Google Sans"/>
            </a:endParaRPr>
          </a:p>
        </p:txBody>
      </p:sp>
      <p:sp>
        <p:nvSpPr>
          <p:cNvPr id="160" name="Google Shape;160;p8"/>
          <p:cNvSpPr txBox="1"/>
          <p:nvPr/>
        </p:nvSpPr>
        <p:spPr>
          <a:xfrm>
            <a:off x="326125" y="7004293"/>
            <a:ext cx="7438800" cy="92842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r>
              <a:rPr lang="en" sz="1200" b="1" dirty="0">
                <a:solidFill>
                  <a:schemeClr val="accent2"/>
                </a:solidFill>
                <a:latin typeface="Google Sans"/>
                <a:ea typeface="Google Sans"/>
                <a:cs typeface="Google Sans"/>
                <a:sym typeface="Google Sans"/>
              </a:rPr>
              <a:t>A/B test results</a:t>
            </a:r>
            <a:endParaRPr sz="1200" b="1" dirty="0">
              <a:solidFill>
                <a:schemeClr val="accent2"/>
              </a:solidFill>
              <a:latin typeface="Google Sans"/>
              <a:ea typeface="Google Sans"/>
              <a:cs typeface="Google Sans"/>
              <a:sym typeface="Google Sans"/>
            </a:endParaRPr>
          </a:p>
          <a:p>
            <a:pPr marL="0" lvl="0" indent="0" algn="l" rtl="0">
              <a:spcBef>
                <a:spcPts val="0"/>
              </a:spcBef>
              <a:spcAft>
                <a:spcPts val="0"/>
              </a:spcAft>
              <a:buNone/>
            </a:pPr>
            <a:endParaRPr sz="500" b="1" dirty="0">
              <a:solidFill>
                <a:schemeClr val="accent2"/>
              </a:solidFill>
              <a:latin typeface="Google Sans"/>
              <a:ea typeface="Google Sans"/>
              <a:cs typeface="Google Sans"/>
              <a:sym typeface="Google Sans"/>
            </a:endParaRPr>
          </a:p>
          <a:p>
            <a:pPr marL="0" lvl="0" indent="0" algn="l" rtl="0">
              <a:spcBef>
                <a:spcPts val="0"/>
              </a:spcBef>
              <a:spcAft>
                <a:spcPts val="1000"/>
              </a:spcAft>
              <a:buNone/>
            </a:pPr>
            <a:r>
              <a:rPr lang="en" sz="1100" dirty="0">
                <a:solidFill>
                  <a:schemeClr val="dk1"/>
                </a:solidFill>
                <a:latin typeface="Google Sans"/>
                <a:ea typeface="Google Sans"/>
                <a:cs typeface="Google Sans"/>
                <a:sym typeface="Google Sans"/>
              </a:rPr>
              <a:t>There is a statistically significant difference in video view count for those videos posted by verified users  vs videlos posted by not verfied users.</a:t>
            </a:r>
            <a:endParaRPr sz="1100" dirty="0">
              <a:solidFill>
                <a:schemeClr val="accent2"/>
              </a:solidFill>
              <a:latin typeface="Google Sans"/>
              <a:ea typeface="Google Sans"/>
              <a:cs typeface="Google Sans"/>
              <a:sym typeface="Google Sans"/>
            </a:endParaRPr>
          </a:p>
        </p:txBody>
      </p:sp>
      <p:sp>
        <p:nvSpPr>
          <p:cNvPr id="161" name="Google Shape;161;p8"/>
          <p:cNvSpPr txBox="1"/>
          <p:nvPr/>
        </p:nvSpPr>
        <p:spPr>
          <a:xfrm>
            <a:off x="399200" y="8369400"/>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US" sz="1200" dirty="0">
                <a:solidFill>
                  <a:schemeClr val="accent2"/>
                </a:solidFill>
                <a:latin typeface="Google Sans"/>
                <a:ea typeface="Google Sans"/>
                <a:cs typeface="Google Sans"/>
              </a:rPr>
              <a:t>The next step will be to build a regression model on verified status. A regression model is the natural next step because the end goal is to make predictions on claim status. A regression model for verified status can help analyze user behavior in this group of verified users. Technical note to prepare regression model: because the data is skewed, and there is a significant difference in account types, it will be key to build a logistic regression model</a:t>
            </a:r>
            <a:r>
              <a:rPr lang="en" sz="1200" dirty="0">
                <a:solidFill>
                  <a:schemeClr val="accent2"/>
                </a:solidFill>
                <a:latin typeface="Google Sans"/>
                <a:ea typeface="Google Sans"/>
                <a:cs typeface="Google Sans"/>
                <a:sym typeface="Google Sans"/>
              </a:rPr>
              <a:t>. </a:t>
            </a:r>
            <a:endParaRPr sz="1200" dirty="0">
              <a:solidFill>
                <a:schemeClr val="accent2"/>
              </a:solidFill>
              <a:latin typeface="Google Sans"/>
              <a:ea typeface="Google Sans"/>
              <a:cs typeface="Google Sans"/>
              <a:sym typeface="Google Sans"/>
            </a:endParaRPr>
          </a:p>
        </p:txBody>
      </p:sp>
      <p:sp>
        <p:nvSpPr>
          <p:cNvPr id="162" name="Google Shape;162;p8"/>
          <p:cNvSpPr txBox="1"/>
          <p:nvPr/>
        </p:nvSpPr>
        <p:spPr>
          <a:xfrm>
            <a:off x="1763100" y="838875"/>
            <a:ext cx="4246200" cy="397001"/>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200" dirty="0">
                <a:solidFill>
                  <a:srgbClr val="000000"/>
                </a:solidFill>
                <a:latin typeface="PT Sans Narrow"/>
                <a:ea typeface="PT Sans Narrow"/>
                <a:cs typeface="PT Sans Narrow"/>
                <a:sym typeface="PT Sans Narrow"/>
              </a:rPr>
              <a:t>Executive </a:t>
            </a:r>
            <a:r>
              <a:rPr lang="en" sz="1200" dirty="0">
                <a:latin typeface="PT Sans Narrow"/>
                <a:ea typeface="PT Sans Narrow"/>
                <a:cs typeface="PT Sans Narrow"/>
                <a:sym typeface="PT Sans Narrow"/>
              </a:rPr>
              <a:t>s</a:t>
            </a:r>
            <a:r>
              <a:rPr lang="en" sz="1200" dirty="0">
                <a:solidFill>
                  <a:srgbClr val="000000"/>
                </a:solidFill>
                <a:latin typeface="PT Sans Narrow"/>
                <a:ea typeface="PT Sans Narrow"/>
                <a:cs typeface="PT Sans Narrow"/>
                <a:sym typeface="PT Sans Narrow"/>
              </a:rPr>
              <a:t>ummary </a:t>
            </a:r>
            <a:r>
              <a:rPr lang="en" sz="1200" dirty="0">
                <a:latin typeface="PT Sans Narrow"/>
                <a:ea typeface="PT Sans Narrow"/>
                <a:cs typeface="PT Sans Narrow"/>
                <a:sym typeface="PT Sans Narrow"/>
              </a:rPr>
              <a:t>r</a:t>
            </a:r>
            <a:r>
              <a:rPr lang="en" sz="1200" dirty="0">
                <a:solidFill>
                  <a:srgbClr val="000000"/>
                </a:solidFill>
                <a:latin typeface="PT Sans Narrow"/>
                <a:ea typeface="PT Sans Narrow"/>
                <a:cs typeface="PT Sans Narrow"/>
                <a:sym typeface="PT Sans Narrow"/>
              </a:rPr>
              <a:t>eport</a:t>
            </a:r>
            <a:endParaRPr sz="1200" dirty="0">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339</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Work Sans</vt:lpstr>
      <vt:lpstr>Google Sans</vt:lpstr>
      <vt:lpstr>Google Sans SemiBold</vt:lpstr>
      <vt:lpstr>Roboto</vt:lpstr>
      <vt:lpstr>Calibri</vt:lpstr>
      <vt:lpstr>PT Sans Narrow</vt:lpstr>
      <vt:lpstr>Simple Light</vt:lpstr>
      <vt:lpstr>Statistical Review and A/B Testing for TikTok Project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Review and A/B Testing for New York City TLC Project</dc:title>
  <dc:creator>Pablo Bustamante</dc:creator>
  <cp:lastModifiedBy>Pablo Bustamante</cp:lastModifiedBy>
  <cp:revision>5</cp:revision>
  <dcterms:modified xsi:type="dcterms:W3CDTF">2024-02-17T20:58:44Z</dcterms:modified>
</cp:coreProperties>
</file>